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339" r:id="rId3"/>
    <p:sldId id="360" r:id="rId4"/>
    <p:sldId id="278" r:id="rId5"/>
    <p:sldId id="257" r:id="rId6"/>
    <p:sldId id="361" r:id="rId7"/>
    <p:sldId id="362" r:id="rId8"/>
    <p:sldId id="363" r:id="rId9"/>
    <p:sldId id="279" r:id="rId10"/>
    <p:sldId id="351" r:id="rId11"/>
    <p:sldId id="347" r:id="rId12"/>
    <p:sldId id="348" r:id="rId13"/>
    <p:sldId id="350" r:id="rId14"/>
    <p:sldId id="352" r:id="rId15"/>
    <p:sldId id="349" r:id="rId16"/>
    <p:sldId id="359" r:id="rId17"/>
    <p:sldId id="343" r:id="rId18"/>
    <p:sldId id="269" r:id="rId1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EEF"/>
    <a:srgbClr val="D1D3D4"/>
    <a:srgbClr val="939598"/>
    <a:srgbClr val="8ED8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61" autoAdjust="0"/>
    <p:restoredTop sz="94660"/>
  </p:normalViewPr>
  <p:slideViewPr>
    <p:cSldViewPr>
      <p:cViewPr varScale="1">
        <p:scale>
          <a:sx n="110" d="100"/>
          <a:sy n="110" d="100"/>
        </p:scale>
        <p:origin x="1662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75E7C3-F973-4514-92F7-7088F7D4DEB5}" type="datetimeFigureOut">
              <a:rPr lang="cs-CZ" smtClean="0"/>
              <a:t>9.5.2017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8D6E69-C427-4E4C-9973-D5A3F692C20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528552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8D6E69-C427-4E4C-9973-D5A3F692C20E}" type="slidenum">
              <a:rPr lang="cs-CZ" smtClean="0"/>
              <a:t>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302123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3BC1E-DF02-4BA0-BEC0-8DBB3B239963}" type="datetimeFigureOut">
              <a:rPr lang="cs-CZ" smtClean="0"/>
              <a:t>9.5.2017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8CB5F-282D-4A28-8A0D-92173946412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497310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3BC1E-DF02-4BA0-BEC0-8DBB3B239963}" type="datetimeFigureOut">
              <a:rPr lang="cs-CZ" smtClean="0"/>
              <a:t>9.5.2017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8CB5F-282D-4A28-8A0D-921739464129}" type="slidenum">
              <a:rPr lang="cs-CZ" smtClean="0"/>
              <a:t>‹#›</a:t>
            </a:fld>
            <a:endParaRPr lang="cs-CZ"/>
          </a:p>
        </p:txBody>
      </p:sp>
      <p:pic>
        <p:nvPicPr>
          <p:cNvPr id="7" name="Picture 3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1811" y="6381328"/>
            <a:ext cx="1030814" cy="3707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093675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3BC1E-DF02-4BA0-BEC0-8DBB3B239963}" type="datetimeFigureOut">
              <a:rPr lang="cs-CZ" smtClean="0"/>
              <a:t>9.5.2017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8CB5F-282D-4A28-8A0D-921739464129}" type="slidenum">
              <a:rPr lang="cs-CZ" smtClean="0"/>
              <a:t>‹#›</a:t>
            </a:fld>
            <a:endParaRPr lang="cs-CZ"/>
          </a:p>
        </p:txBody>
      </p:sp>
      <p:pic>
        <p:nvPicPr>
          <p:cNvPr id="7" name="Picture 3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1811" y="6381328"/>
            <a:ext cx="1030814" cy="3707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919228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3BC1E-DF02-4BA0-BEC0-8DBB3B239963}" type="datetimeFigureOut">
              <a:rPr lang="cs-CZ" smtClean="0"/>
              <a:t>9.5.2017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8CB5F-282D-4A28-8A0D-921739464129}" type="slidenum">
              <a:rPr lang="cs-CZ" smtClean="0"/>
              <a:t>‹#›</a:t>
            </a:fld>
            <a:endParaRPr lang="cs-CZ"/>
          </a:p>
        </p:txBody>
      </p:sp>
      <p:pic>
        <p:nvPicPr>
          <p:cNvPr id="7" name="Picture 3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1811" y="6381328"/>
            <a:ext cx="1030814" cy="3707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038560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3BC1E-DF02-4BA0-BEC0-8DBB3B239963}" type="datetimeFigureOut">
              <a:rPr lang="cs-CZ" smtClean="0"/>
              <a:t>9.5.2017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8CB5F-282D-4A28-8A0D-921739464129}" type="slidenum">
              <a:rPr lang="cs-CZ" smtClean="0"/>
              <a:t>‹#›</a:t>
            </a:fld>
            <a:endParaRPr lang="cs-CZ"/>
          </a:p>
        </p:txBody>
      </p:sp>
      <p:pic>
        <p:nvPicPr>
          <p:cNvPr id="7" name="Picture 3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1811" y="6381328"/>
            <a:ext cx="1030814" cy="3707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286940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3BC1E-DF02-4BA0-BEC0-8DBB3B239963}" type="datetimeFigureOut">
              <a:rPr lang="cs-CZ" smtClean="0"/>
              <a:t>9.5.2017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8CB5F-282D-4A28-8A0D-921739464129}" type="slidenum">
              <a:rPr lang="cs-CZ" smtClean="0"/>
              <a:t>‹#›</a:t>
            </a:fld>
            <a:endParaRPr lang="cs-CZ"/>
          </a:p>
        </p:txBody>
      </p:sp>
      <p:pic>
        <p:nvPicPr>
          <p:cNvPr id="8" name="Picture 3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1811" y="6381328"/>
            <a:ext cx="1030814" cy="3707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483755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3BC1E-DF02-4BA0-BEC0-8DBB3B239963}" type="datetimeFigureOut">
              <a:rPr lang="cs-CZ" smtClean="0"/>
              <a:t>9.5.2017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8CB5F-282D-4A28-8A0D-921739464129}" type="slidenum">
              <a:rPr lang="cs-CZ" smtClean="0"/>
              <a:t>‹#›</a:t>
            </a:fld>
            <a:endParaRPr lang="cs-CZ"/>
          </a:p>
        </p:txBody>
      </p:sp>
      <p:pic>
        <p:nvPicPr>
          <p:cNvPr id="10" name="Picture 3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1811" y="6381328"/>
            <a:ext cx="1030814" cy="3707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071201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3BC1E-DF02-4BA0-BEC0-8DBB3B239963}" type="datetimeFigureOut">
              <a:rPr lang="cs-CZ" smtClean="0"/>
              <a:t>9.5.2017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8CB5F-282D-4A28-8A0D-921739464129}" type="slidenum">
              <a:rPr lang="cs-CZ" smtClean="0"/>
              <a:t>‹#›</a:t>
            </a:fld>
            <a:endParaRPr lang="cs-CZ"/>
          </a:p>
        </p:txBody>
      </p:sp>
      <p:pic>
        <p:nvPicPr>
          <p:cNvPr id="6" name="Picture 3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1811" y="6381328"/>
            <a:ext cx="1030814" cy="3707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230784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3BC1E-DF02-4BA0-BEC0-8DBB3B239963}" type="datetimeFigureOut">
              <a:rPr lang="cs-CZ" smtClean="0"/>
              <a:t>9.5.2017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8CB5F-282D-4A28-8A0D-921739464129}" type="slidenum">
              <a:rPr lang="cs-CZ" smtClean="0"/>
              <a:t>‹#›</a:t>
            </a:fld>
            <a:endParaRPr lang="cs-CZ"/>
          </a:p>
        </p:txBody>
      </p:sp>
      <p:pic>
        <p:nvPicPr>
          <p:cNvPr id="5" name="Picture 3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1811" y="6381328"/>
            <a:ext cx="1030814" cy="3707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766561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3BC1E-DF02-4BA0-BEC0-8DBB3B239963}" type="datetimeFigureOut">
              <a:rPr lang="cs-CZ" smtClean="0"/>
              <a:t>9.5.2017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8CB5F-282D-4A28-8A0D-921739464129}" type="slidenum">
              <a:rPr lang="cs-CZ" smtClean="0"/>
              <a:t>‹#›</a:t>
            </a:fld>
            <a:endParaRPr lang="cs-CZ"/>
          </a:p>
        </p:txBody>
      </p:sp>
      <p:pic>
        <p:nvPicPr>
          <p:cNvPr id="8" name="Picture 3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1811" y="6381328"/>
            <a:ext cx="1030814" cy="3707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403073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3BC1E-DF02-4BA0-BEC0-8DBB3B239963}" type="datetimeFigureOut">
              <a:rPr lang="cs-CZ" smtClean="0"/>
              <a:t>9.5.2017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8CB5F-282D-4A28-8A0D-921739464129}" type="slidenum">
              <a:rPr lang="cs-CZ" smtClean="0"/>
              <a:t>‹#›</a:t>
            </a:fld>
            <a:endParaRPr lang="cs-CZ"/>
          </a:p>
        </p:txBody>
      </p:sp>
      <p:pic>
        <p:nvPicPr>
          <p:cNvPr id="8" name="Picture 3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1811" y="6381328"/>
            <a:ext cx="1030814" cy="3707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878265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C3BC1E-DF02-4BA0-BEC0-8DBB3B239963}" type="datetimeFigureOut">
              <a:rPr lang="cs-CZ" smtClean="0"/>
              <a:t>9.5.2017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48CB5F-282D-4A28-8A0D-92173946412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42647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macho@kr-s.cz" TargetMode="External"/><Relationship Id="rId5" Type="http://schemas.openxmlformats.org/officeDocument/2006/relationships/hyperlink" Target="mailto:kubicek@ipr.praha.eu" TargetMode="External"/><Relationship Id="rId4" Type="http://schemas.openxmlformats.org/officeDocument/2006/relationships/hyperlink" Target="mailto:kleinwachterova@ipr.praha.eu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kriegischova\Desktop\2016_01_19_mapa_titulka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764704"/>
            <a:ext cx="5080001" cy="5440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79595" y="980728"/>
            <a:ext cx="7772400" cy="3528392"/>
          </a:xfrm>
        </p:spPr>
        <p:txBody>
          <a:bodyPr>
            <a:normAutofit fontScale="90000"/>
          </a:bodyPr>
          <a:lstStyle/>
          <a:p>
            <a:pPr algn="l"/>
            <a:r>
              <a:rPr lang="cs-CZ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/>
            </a:r>
            <a:br>
              <a:rPr lang="cs-CZ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cs-CZ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/>
            </a:r>
            <a:br>
              <a:rPr lang="cs-CZ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cs-CZ" sz="6000" u="sng" dirty="0" smtClean="0"/>
              <a:t>Pracovní skupina </a:t>
            </a:r>
            <a:br>
              <a:rPr lang="cs-CZ" sz="6000" u="sng" dirty="0" smtClean="0"/>
            </a:br>
            <a:r>
              <a:rPr lang="cs-CZ" sz="6000" u="sng" dirty="0" smtClean="0"/>
              <a:t>Terminály veřejné dopravy</a:t>
            </a:r>
            <a:r>
              <a:rPr lang="cs-CZ" sz="5300" u="sng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/>
            </a:r>
            <a:br>
              <a:rPr lang="cs-CZ" sz="5300" u="sng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cs-CZ" u="sng" dirty="0">
                <a:solidFill>
                  <a:schemeClr val="tx1">
                    <a:lumMod val="65000"/>
                    <a:lumOff val="35000"/>
                  </a:schemeClr>
                </a:solidFill>
              </a:rPr>
              <a:t/>
            </a:r>
            <a:br>
              <a:rPr lang="cs-CZ" u="sng" dirty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endParaRPr lang="cs-CZ" sz="3100" i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339752" y="4452466"/>
            <a:ext cx="6400800" cy="2144885"/>
          </a:xfrm>
        </p:spPr>
        <p:txBody>
          <a:bodyPr>
            <a:normAutofit fontScale="70000" lnSpcReduction="20000"/>
          </a:bodyPr>
          <a:lstStyle/>
          <a:p>
            <a:pPr algn="r"/>
            <a:endParaRPr lang="cs-CZ" sz="2000" dirty="0" smtClean="0">
              <a:solidFill>
                <a:schemeClr val="tx1"/>
              </a:solidFill>
            </a:endParaRPr>
          </a:p>
          <a:p>
            <a:pPr algn="r"/>
            <a:r>
              <a:rPr lang="cs-CZ" sz="4400" dirty="0" smtClean="0">
                <a:solidFill>
                  <a:schemeClr val="tx1"/>
                </a:solidFill>
              </a:rPr>
              <a:t>Institut plánování a rozvoje </a:t>
            </a:r>
            <a:br>
              <a:rPr lang="cs-CZ" sz="4400" dirty="0" smtClean="0">
                <a:solidFill>
                  <a:schemeClr val="tx1"/>
                </a:solidFill>
              </a:rPr>
            </a:br>
            <a:r>
              <a:rPr lang="cs-CZ" sz="4400" dirty="0" smtClean="0">
                <a:solidFill>
                  <a:schemeClr val="tx1"/>
                </a:solidFill>
              </a:rPr>
              <a:t>hl. m. Prahy</a:t>
            </a:r>
          </a:p>
          <a:p>
            <a:pPr algn="r"/>
            <a:endParaRPr lang="cs-CZ" sz="4400" dirty="0">
              <a:solidFill>
                <a:schemeClr val="tx1"/>
              </a:solidFill>
            </a:endParaRPr>
          </a:p>
          <a:p>
            <a:pPr algn="r"/>
            <a:r>
              <a:rPr lang="cs-CZ" sz="4400" dirty="0">
                <a:solidFill>
                  <a:schemeClr val="tx1"/>
                </a:solidFill>
              </a:rPr>
              <a:t>9</a:t>
            </a:r>
            <a:r>
              <a:rPr lang="cs-CZ" sz="4400" dirty="0" smtClean="0">
                <a:solidFill>
                  <a:schemeClr val="tx1"/>
                </a:solidFill>
              </a:rPr>
              <a:t>. května 2017</a:t>
            </a:r>
            <a:endParaRPr lang="cs-CZ" sz="4400" dirty="0">
              <a:solidFill>
                <a:schemeClr val="tx1"/>
              </a:solidFill>
            </a:endParaRPr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465956"/>
            <a:ext cx="1787705" cy="6429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60932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Předložené projektové záměry</a:t>
            </a:r>
            <a:endParaRPr lang="cs-CZ" dirty="0"/>
          </a:p>
        </p:txBody>
      </p:sp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0567573"/>
              </p:ext>
            </p:extLst>
          </p:nvPr>
        </p:nvGraphicFramePr>
        <p:xfrm>
          <a:off x="24860" y="1417638"/>
          <a:ext cx="9094280" cy="4480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6045"/>
                <a:gridCol w="1043797"/>
                <a:gridCol w="672860"/>
                <a:gridCol w="635082"/>
                <a:gridCol w="922655"/>
                <a:gridCol w="922655"/>
                <a:gridCol w="878473"/>
                <a:gridCol w="855031"/>
                <a:gridCol w="723333"/>
                <a:gridCol w="650999"/>
                <a:gridCol w="714570"/>
                <a:gridCol w="798780"/>
              </a:tblGrid>
              <a:tr h="370840">
                <a:tc>
                  <a:txBody>
                    <a:bodyPr/>
                    <a:lstStyle/>
                    <a:p>
                      <a:r>
                        <a:rPr lang="cs-CZ" sz="900" dirty="0" smtClean="0"/>
                        <a:t>Č.</a:t>
                      </a:r>
                      <a:endParaRPr lang="cs-CZ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900" dirty="0" smtClean="0"/>
                        <a:t>Název projektu</a:t>
                      </a:r>
                      <a:endParaRPr lang="cs-CZ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900" dirty="0" smtClean="0"/>
                        <a:t>Žadatel</a:t>
                      </a:r>
                      <a:endParaRPr lang="cs-CZ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900" dirty="0" smtClean="0"/>
                        <a:t>Termín realizace projektu</a:t>
                      </a:r>
                      <a:endParaRPr lang="cs-CZ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900" dirty="0" smtClean="0"/>
                        <a:t>CZV</a:t>
                      </a:r>
                      <a:endParaRPr lang="cs-CZ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900" dirty="0" smtClean="0"/>
                        <a:t>Výše podpory EU</a:t>
                      </a:r>
                      <a:endParaRPr lang="cs-CZ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900" dirty="0" smtClean="0"/>
                        <a:t>Vlastní zdroje</a:t>
                      </a:r>
                      <a:endParaRPr lang="cs-CZ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900" dirty="0" smtClean="0"/>
                        <a:t>Nezpůsobilé výdaje</a:t>
                      </a:r>
                      <a:endParaRPr lang="cs-CZ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900" dirty="0" smtClean="0"/>
                        <a:t>75201 Terminály</a:t>
                      </a:r>
                      <a:endParaRPr lang="cs-CZ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900" dirty="0" smtClean="0"/>
                        <a:t>74001 parkovací místa</a:t>
                      </a:r>
                      <a:endParaRPr lang="cs-CZ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900" dirty="0" smtClean="0"/>
                        <a:t>76401 parkovací</a:t>
                      </a:r>
                      <a:r>
                        <a:rPr lang="cs-CZ" sz="900" baseline="0" dirty="0" smtClean="0"/>
                        <a:t> místa (kola)</a:t>
                      </a:r>
                      <a:endParaRPr lang="cs-CZ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900" dirty="0" smtClean="0"/>
                        <a:t>75110 přepravené</a:t>
                      </a:r>
                      <a:r>
                        <a:rPr lang="cs-CZ" sz="900" baseline="0" dirty="0" smtClean="0"/>
                        <a:t> osoby/rok</a:t>
                      </a:r>
                      <a:endParaRPr lang="cs-CZ" sz="9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900" dirty="0" smtClean="0"/>
                        <a:t>1</a:t>
                      </a:r>
                      <a:endParaRPr lang="cs-CZ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900" dirty="0" smtClean="0"/>
                        <a:t>Modernizace autobusového terminálu</a:t>
                      </a:r>
                      <a:r>
                        <a:rPr lang="cs-CZ" sz="900" baseline="0" dirty="0" smtClean="0"/>
                        <a:t> v Sázavě a parkoviště P+R…</a:t>
                      </a:r>
                      <a:endParaRPr lang="cs-CZ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900" dirty="0" smtClean="0"/>
                        <a:t>Město Sázava</a:t>
                      </a:r>
                      <a:endParaRPr lang="cs-CZ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900" dirty="0" smtClean="0"/>
                        <a:t>2/18 – 12/18</a:t>
                      </a:r>
                      <a:endParaRPr lang="cs-CZ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900" dirty="0" smtClean="0"/>
                        <a:t>36.773.683</a:t>
                      </a:r>
                      <a:endParaRPr lang="cs-CZ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900" dirty="0" smtClean="0"/>
                        <a:t>31.257.630,55</a:t>
                      </a:r>
                      <a:endParaRPr lang="cs-CZ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900" dirty="0" smtClean="0">
                          <a:solidFill>
                            <a:schemeClr val="tx1"/>
                          </a:solidFill>
                        </a:rPr>
                        <a:t>3.677.368,30</a:t>
                      </a:r>
                      <a:endParaRPr lang="cs-CZ" sz="9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900" dirty="0" smtClean="0"/>
                        <a:t>303.105</a:t>
                      </a:r>
                      <a:endParaRPr lang="cs-CZ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900" dirty="0" smtClean="0"/>
                        <a:t>0 → 1</a:t>
                      </a:r>
                      <a:endParaRPr lang="cs-CZ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900" dirty="0" smtClean="0"/>
                        <a:t>0 → 38</a:t>
                      </a:r>
                      <a:endParaRPr lang="cs-CZ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900" dirty="0" smtClean="0"/>
                        <a:t>0 → 12</a:t>
                      </a:r>
                    </a:p>
                    <a:p>
                      <a:endParaRPr lang="cs-CZ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900" dirty="0" smtClean="0"/>
                        <a:t>276.208</a:t>
                      </a:r>
                      <a:r>
                        <a:rPr lang="cs-CZ" sz="900" baseline="0" dirty="0" smtClean="0"/>
                        <a:t> </a:t>
                      </a:r>
                      <a:r>
                        <a:rPr lang="cs-CZ" sz="900" dirty="0" smtClean="0"/>
                        <a:t>→ 290.000</a:t>
                      </a:r>
                    </a:p>
                    <a:p>
                      <a:r>
                        <a:rPr lang="cs-CZ" sz="900" dirty="0" smtClean="0"/>
                        <a:t>(+4,9 %)</a:t>
                      </a:r>
                      <a:endParaRPr lang="cs-CZ" sz="9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900" dirty="0" smtClean="0"/>
                        <a:t>2</a:t>
                      </a:r>
                      <a:endParaRPr lang="cs-CZ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900" dirty="0" smtClean="0"/>
                        <a:t>Autobusový</a:t>
                      </a:r>
                      <a:r>
                        <a:rPr lang="cs-CZ" sz="900" baseline="0" dirty="0" smtClean="0"/>
                        <a:t> terminál města Nový Knín</a:t>
                      </a:r>
                      <a:endParaRPr lang="cs-CZ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900" dirty="0" smtClean="0"/>
                        <a:t>Město</a:t>
                      </a:r>
                      <a:r>
                        <a:rPr lang="cs-CZ" sz="900" baseline="0" dirty="0" smtClean="0"/>
                        <a:t> Nový Knín</a:t>
                      </a:r>
                      <a:endParaRPr lang="cs-CZ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900" dirty="0" smtClean="0"/>
                        <a:t>11/17 – 9/18</a:t>
                      </a:r>
                      <a:endParaRPr lang="cs-CZ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900" dirty="0" smtClean="0"/>
                        <a:t>15.400.000</a:t>
                      </a:r>
                      <a:endParaRPr lang="cs-CZ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900" dirty="0" smtClean="0"/>
                        <a:t>13.090.000</a:t>
                      </a:r>
                      <a:endParaRPr lang="cs-CZ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900" dirty="0" smtClean="0"/>
                        <a:t>1.540.000</a:t>
                      </a:r>
                      <a:endParaRPr lang="cs-CZ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900" dirty="0" smtClean="0"/>
                        <a:t>0</a:t>
                      </a:r>
                      <a:endParaRPr lang="cs-CZ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900" dirty="0" smtClean="0"/>
                        <a:t>0 →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900" dirty="0" smtClean="0"/>
                        <a:t>0 → 23</a:t>
                      </a:r>
                    </a:p>
                    <a:p>
                      <a:endParaRPr lang="cs-CZ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900" dirty="0" smtClean="0"/>
                        <a:t>0 → 35</a:t>
                      </a:r>
                    </a:p>
                    <a:p>
                      <a:endParaRPr lang="cs-CZ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900" dirty="0" smtClean="0"/>
                        <a:t>30.000 → 39.000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900" dirty="0" smtClean="0"/>
                        <a:t>(30 %)</a:t>
                      </a:r>
                    </a:p>
                    <a:p>
                      <a:endParaRPr lang="cs-CZ" sz="9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900" dirty="0" smtClean="0"/>
                        <a:t>3</a:t>
                      </a:r>
                      <a:endParaRPr lang="cs-CZ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900" dirty="0" smtClean="0"/>
                        <a:t>Výstavba a modernizace terminálu – přestupního uzlu – město Řevnice</a:t>
                      </a:r>
                      <a:endParaRPr lang="cs-CZ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900" dirty="0" smtClean="0"/>
                        <a:t>Město Řevnice</a:t>
                      </a:r>
                      <a:endParaRPr lang="cs-CZ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900" dirty="0" smtClean="0"/>
                        <a:t>2/18 – 9/18</a:t>
                      </a:r>
                      <a:endParaRPr lang="cs-CZ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900" dirty="0" smtClean="0"/>
                        <a:t>16.092.533</a:t>
                      </a:r>
                      <a:endParaRPr lang="cs-CZ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900" dirty="0" smtClean="0"/>
                        <a:t>13.678.653,05</a:t>
                      </a:r>
                      <a:endParaRPr lang="cs-CZ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900" dirty="0" smtClean="0"/>
                        <a:t>1.609.253,3</a:t>
                      </a:r>
                      <a:endParaRPr lang="cs-CZ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900" dirty="0" smtClean="0"/>
                        <a:t>0</a:t>
                      </a:r>
                      <a:endParaRPr lang="cs-CZ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900" dirty="0" smtClean="0"/>
                        <a:t>0 → 1</a:t>
                      </a:r>
                    </a:p>
                    <a:p>
                      <a:endParaRPr lang="cs-CZ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900" dirty="0" smtClean="0"/>
                        <a:t>0 → 112</a:t>
                      </a:r>
                    </a:p>
                    <a:p>
                      <a:endParaRPr lang="cs-CZ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900" dirty="0" smtClean="0"/>
                        <a:t>0 → 108</a:t>
                      </a:r>
                    </a:p>
                    <a:p>
                      <a:endParaRPr lang="cs-CZ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900" dirty="0" smtClean="0"/>
                        <a:t>1.272.755 → 1.305.605 (+2,58 %)</a:t>
                      </a:r>
                    </a:p>
                    <a:p>
                      <a:endParaRPr lang="cs-CZ" sz="9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900" dirty="0" smtClean="0"/>
                        <a:t>4</a:t>
                      </a:r>
                      <a:endParaRPr lang="cs-CZ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900" dirty="0" smtClean="0"/>
                        <a:t>Dopravní terminály Týnec nad Sázavou</a:t>
                      </a:r>
                      <a:endParaRPr lang="cs-CZ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900" dirty="0" smtClean="0"/>
                        <a:t>Město Týnec nad Sázavou</a:t>
                      </a:r>
                      <a:endParaRPr lang="cs-CZ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900" dirty="0" smtClean="0"/>
                        <a:t>2/18 – 12/18</a:t>
                      </a:r>
                      <a:endParaRPr lang="cs-CZ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900" dirty="0" smtClean="0"/>
                        <a:t>32.584.533,47</a:t>
                      </a:r>
                      <a:endParaRPr lang="cs-CZ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900" dirty="0" smtClean="0"/>
                        <a:t>27.696.853,45</a:t>
                      </a:r>
                      <a:endParaRPr lang="cs-CZ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900" dirty="0" smtClean="0"/>
                        <a:t>3.258.453,35</a:t>
                      </a:r>
                      <a:endParaRPr lang="cs-CZ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900" dirty="0" smtClean="0"/>
                        <a:t>464.659,55</a:t>
                      </a:r>
                      <a:endParaRPr lang="cs-CZ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900" dirty="0" smtClean="0"/>
                        <a:t>0 → 1</a:t>
                      </a:r>
                    </a:p>
                    <a:p>
                      <a:endParaRPr lang="cs-CZ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900" dirty="0" smtClean="0"/>
                        <a:t>-</a:t>
                      </a:r>
                    </a:p>
                    <a:p>
                      <a:endParaRPr lang="cs-CZ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900" dirty="0" smtClean="0"/>
                        <a:t>0 → 14</a:t>
                      </a:r>
                    </a:p>
                    <a:p>
                      <a:endParaRPr lang="cs-CZ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900" dirty="0" smtClean="0"/>
                        <a:t>343.837 → 360.837</a:t>
                      </a:r>
                    </a:p>
                    <a:p>
                      <a:r>
                        <a:rPr lang="cs-CZ" sz="900" dirty="0" smtClean="0"/>
                        <a:t>(+4,94 %)</a:t>
                      </a:r>
                      <a:endParaRPr lang="cs-CZ" sz="9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900" dirty="0" smtClean="0"/>
                        <a:t>5</a:t>
                      </a:r>
                      <a:endParaRPr lang="cs-CZ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900" dirty="0" smtClean="0"/>
                        <a:t>Terminál Benešov</a:t>
                      </a:r>
                      <a:endParaRPr lang="cs-CZ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900" dirty="0" smtClean="0"/>
                        <a:t>Město Benešov</a:t>
                      </a:r>
                      <a:endParaRPr lang="cs-CZ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900" dirty="0" smtClean="0"/>
                        <a:t>2/18 – </a:t>
                      </a:r>
                      <a:r>
                        <a:rPr lang="cs-CZ" sz="900" dirty="0" smtClean="0">
                          <a:solidFill>
                            <a:schemeClr val="tx1"/>
                          </a:solidFill>
                        </a:rPr>
                        <a:t>10/19</a:t>
                      </a:r>
                      <a:endParaRPr lang="cs-CZ" sz="9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111.111.111</a:t>
                      </a:r>
                      <a:endParaRPr lang="cs-CZ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94.444.444,35</a:t>
                      </a:r>
                      <a:r>
                        <a:rPr lang="cs-CZ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r>
                        <a:rPr lang="cs-CZ" sz="900" dirty="0" smtClean="0">
                          <a:solidFill>
                            <a:schemeClr val="tx1"/>
                          </a:solidFill>
                        </a:rPr>
                        <a:t>11.111.111,11</a:t>
                      </a:r>
                      <a:endParaRPr lang="cs-CZ" sz="9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900" dirty="0" smtClean="0">
                          <a:solidFill>
                            <a:schemeClr val="tx1"/>
                          </a:solidFill>
                        </a:rPr>
                        <a:t>49.942.285</a:t>
                      </a:r>
                      <a:endParaRPr lang="cs-CZ" sz="9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900" dirty="0" smtClean="0"/>
                        <a:t>0 → 1</a:t>
                      </a:r>
                    </a:p>
                    <a:p>
                      <a:endParaRPr lang="cs-CZ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900" dirty="0" smtClean="0"/>
                        <a:t>-</a:t>
                      </a:r>
                      <a:endParaRPr lang="cs-CZ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900" dirty="0" smtClean="0"/>
                        <a:t>-</a:t>
                      </a:r>
                      <a:endParaRPr lang="cs-CZ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900" dirty="0" smtClean="0"/>
                        <a:t>1.731.015 → 2.000.000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900" dirty="0" smtClean="0"/>
                        <a:t>(+15,54</a:t>
                      </a:r>
                      <a:r>
                        <a:rPr lang="cs-CZ" sz="900" baseline="0" dirty="0" smtClean="0"/>
                        <a:t> %)</a:t>
                      </a:r>
                      <a:endParaRPr lang="cs-CZ" sz="900" dirty="0" smtClean="0"/>
                    </a:p>
                    <a:p>
                      <a:endParaRPr lang="cs-CZ" sz="9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cs-CZ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900" b="1" dirty="0" smtClean="0"/>
                        <a:t>CELKEM</a:t>
                      </a:r>
                      <a:endParaRPr lang="cs-CZ" sz="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900" b="1" dirty="0" smtClean="0"/>
                        <a:t>211.961.860,47</a:t>
                      </a:r>
                      <a:endParaRPr lang="cs-CZ" sz="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900" b="1" dirty="0" smtClean="0"/>
                        <a:t>180.167.581,40</a:t>
                      </a:r>
                      <a:endParaRPr lang="cs-CZ" sz="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900" b="1" dirty="0" smtClean="0"/>
                        <a:t>21.196.186,05</a:t>
                      </a:r>
                      <a:endParaRPr lang="cs-CZ" sz="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900" b="1" dirty="0" smtClean="0"/>
                        <a:t>50.710.049,55</a:t>
                      </a:r>
                      <a:endParaRPr lang="cs-CZ" sz="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900" b="1" dirty="0" smtClean="0"/>
                        <a:t>0 → 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900" b="1" dirty="0" smtClean="0"/>
                        <a:t>0 → 173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900" b="1" dirty="0" smtClean="0"/>
                        <a:t>0 → 169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900" b="1" dirty="0" smtClean="0"/>
                        <a:t>3.653.815 → 3.995.442</a:t>
                      </a:r>
                    </a:p>
                    <a:p>
                      <a:r>
                        <a:rPr lang="cs-CZ" sz="900" b="1" dirty="0" smtClean="0"/>
                        <a:t>(+9,35)</a:t>
                      </a:r>
                      <a:endParaRPr lang="cs-CZ" sz="9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64859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14202"/>
          </a:xfrm>
        </p:spPr>
        <p:txBody>
          <a:bodyPr>
            <a:normAutofit fontScale="90000"/>
          </a:bodyPr>
          <a:lstStyle/>
          <a:p>
            <a:r>
              <a:rPr lang="cs-CZ" altLang="cs-CZ" u="sng" dirty="0" smtClean="0"/>
              <a:t>Projekt 1</a:t>
            </a:r>
            <a:r>
              <a:rPr lang="cs-CZ" altLang="cs-CZ" dirty="0"/>
              <a:t/>
            </a:r>
            <a:br>
              <a:rPr lang="cs-CZ" altLang="cs-CZ" dirty="0"/>
            </a:br>
            <a:r>
              <a:rPr lang="cs-CZ" altLang="cs-CZ" sz="3600" dirty="0" smtClean="0"/>
              <a:t>Modernizace autobusového terminálu v Sázavě a parkoviště P+R v ulici Gen. Vedrala Sázavského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4320480"/>
          </a:xfrm>
        </p:spPr>
        <p:txBody>
          <a:bodyPr>
            <a:normAutofit fontScale="85000" lnSpcReduction="20000"/>
          </a:bodyPr>
          <a:lstStyle/>
          <a:p>
            <a:r>
              <a:rPr lang="cs-CZ" u="sng" dirty="0"/>
              <a:t>Aktivity projektu (investiční fáze):</a:t>
            </a:r>
            <a:endParaRPr lang="cs-CZ" u="sng" dirty="0" smtClean="0"/>
          </a:p>
          <a:p>
            <a:pPr lvl="1"/>
            <a:r>
              <a:rPr lang="cs-CZ" dirty="0" smtClean="0"/>
              <a:t>Rekonstrukce a modernizace autobusového nádraží</a:t>
            </a:r>
          </a:p>
          <a:p>
            <a:pPr lvl="1"/>
            <a:r>
              <a:rPr lang="cs-CZ" dirty="0" smtClean="0"/>
              <a:t>Parkoviště P+R, parkovací automat</a:t>
            </a:r>
          </a:p>
          <a:p>
            <a:pPr lvl="1"/>
            <a:r>
              <a:rPr lang="cs-CZ" dirty="0" smtClean="0"/>
              <a:t>Parkoviště B+R</a:t>
            </a:r>
          </a:p>
          <a:p>
            <a:pPr lvl="1"/>
            <a:r>
              <a:rPr lang="cs-CZ" dirty="0" smtClean="0"/>
              <a:t>Nástupiště pro autobusy, přístřešky zastávek</a:t>
            </a:r>
          </a:p>
          <a:p>
            <a:pPr lvl="1"/>
            <a:r>
              <a:rPr lang="cs-CZ" dirty="0" smtClean="0"/>
              <a:t>Chodníky a přechody pro chodce, jízdní pruhy pro cyklisty</a:t>
            </a:r>
          </a:p>
          <a:p>
            <a:pPr lvl="1"/>
            <a:r>
              <a:rPr lang="cs-CZ" dirty="0" smtClean="0"/>
              <a:t>Spojovací chodník autobusového a vlakového nádraží, parkoviště P+R a podchodu do města</a:t>
            </a:r>
          </a:p>
          <a:p>
            <a:pPr lvl="1"/>
            <a:r>
              <a:rPr lang="cs-CZ" dirty="0" smtClean="0"/>
              <a:t>Příjezdová komunikace, svislé a vodorovné značení</a:t>
            </a:r>
          </a:p>
          <a:p>
            <a:pPr lvl="1"/>
            <a:r>
              <a:rPr lang="cs-CZ" dirty="0" smtClean="0"/>
              <a:t>Osvětlení, lavičky, odpadkové koše, informační tabule</a:t>
            </a:r>
          </a:p>
          <a:p>
            <a:pPr lvl="1"/>
            <a:r>
              <a:rPr lang="cs-CZ" dirty="0" smtClean="0"/>
              <a:t>Vegetační úpravy, odvodnění</a:t>
            </a:r>
          </a:p>
          <a:p>
            <a:pPr lvl="1"/>
            <a:endParaRPr lang="cs-CZ" dirty="0" smtClean="0"/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762766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altLang="cs-CZ" u="sng" dirty="0"/>
              <a:t>Projekt </a:t>
            </a:r>
            <a:r>
              <a:rPr lang="cs-CZ" altLang="cs-CZ" u="sng" dirty="0" smtClean="0"/>
              <a:t>2</a:t>
            </a:r>
            <a:r>
              <a:rPr lang="cs-CZ" altLang="cs-CZ" dirty="0"/>
              <a:t/>
            </a:r>
            <a:br>
              <a:rPr lang="cs-CZ" altLang="cs-CZ" dirty="0"/>
            </a:br>
            <a:r>
              <a:rPr lang="cs-CZ" altLang="cs-CZ" dirty="0" smtClean="0"/>
              <a:t>Autobusový terminál města Nový Knín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209331"/>
          </a:xfrm>
        </p:spPr>
        <p:txBody>
          <a:bodyPr>
            <a:normAutofit/>
          </a:bodyPr>
          <a:lstStyle/>
          <a:p>
            <a:r>
              <a:rPr lang="cs-CZ" u="sng" dirty="0" smtClean="0"/>
              <a:t>Aktivity projektu </a:t>
            </a:r>
            <a:r>
              <a:rPr lang="cs-CZ" u="sng" dirty="0"/>
              <a:t>(investiční fáze)</a:t>
            </a:r>
            <a:r>
              <a:rPr lang="cs-CZ" u="sng" dirty="0" smtClean="0"/>
              <a:t>:</a:t>
            </a:r>
          </a:p>
          <a:p>
            <a:pPr lvl="1"/>
            <a:r>
              <a:rPr lang="cs-CZ" dirty="0" smtClean="0"/>
              <a:t>Výstavba nového autobusového terminálu</a:t>
            </a:r>
          </a:p>
          <a:p>
            <a:pPr lvl="1"/>
            <a:r>
              <a:rPr lang="cs-CZ" dirty="0" smtClean="0"/>
              <a:t>Výstavba parkovacích systémů P+R, B+R a K+R</a:t>
            </a:r>
          </a:p>
          <a:p>
            <a:pPr lvl="1"/>
            <a:r>
              <a:rPr lang="cs-CZ" dirty="0" smtClean="0"/>
              <a:t>Zajištění bezbariérovosti</a:t>
            </a:r>
          </a:p>
          <a:p>
            <a:pPr lvl="1"/>
            <a:r>
              <a:rPr lang="cs-CZ" dirty="0" smtClean="0"/>
              <a:t> realizace inteligentních prvků zajišťujících bezpečnost</a:t>
            </a:r>
          </a:p>
          <a:p>
            <a:pPr lvl="1"/>
            <a:r>
              <a:rPr lang="cs-CZ" dirty="0" smtClean="0"/>
              <a:t>Výsadba doprovodné zeleně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78682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altLang="cs-CZ" u="sng" dirty="0"/>
              <a:t>Projekt </a:t>
            </a:r>
            <a:r>
              <a:rPr lang="cs-CZ" altLang="cs-CZ" u="sng" dirty="0" smtClean="0"/>
              <a:t>3</a:t>
            </a:r>
            <a:r>
              <a:rPr lang="cs-CZ" altLang="cs-CZ" dirty="0"/>
              <a:t/>
            </a:r>
            <a:br>
              <a:rPr lang="cs-CZ" altLang="cs-CZ" dirty="0"/>
            </a:br>
            <a:r>
              <a:rPr lang="cs-CZ" altLang="cs-CZ" dirty="0" smtClean="0"/>
              <a:t>Výstavba a modernizace terminálu – přestupního uzlu – město Řevnice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065315"/>
          </a:xfrm>
        </p:spPr>
        <p:txBody>
          <a:bodyPr/>
          <a:lstStyle/>
          <a:p>
            <a:r>
              <a:rPr lang="cs-CZ" u="sng" dirty="0"/>
              <a:t>Aktivity </a:t>
            </a:r>
            <a:r>
              <a:rPr lang="cs-CZ" u="sng" dirty="0" smtClean="0"/>
              <a:t>projektu </a:t>
            </a:r>
            <a:r>
              <a:rPr lang="cs-CZ" u="sng" dirty="0"/>
              <a:t>(investiční fáze)</a:t>
            </a:r>
            <a:r>
              <a:rPr lang="cs-CZ" u="sng" dirty="0" smtClean="0"/>
              <a:t>:</a:t>
            </a:r>
            <a:endParaRPr lang="cs-CZ" u="sng" dirty="0"/>
          </a:p>
          <a:p>
            <a:pPr lvl="1"/>
            <a:r>
              <a:rPr lang="cs-CZ" dirty="0" smtClean="0"/>
              <a:t>Vybudování a vybavení terminálu</a:t>
            </a:r>
          </a:p>
          <a:p>
            <a:pPr lvl="1"/>
            <a:r>
              <a:rPr lang="cs-CZ" dirty="0" smtClean="0"/>
              <a:t>Vybudování parkovacího systému P+R a B+R</a:t>
            </a:r>
          </a:p>
          <a:p>
            <a:pPr lvl="1"/>
            <a:r>
              <a:rPr lang="cs-CZ" dirty="0" smtClean="0"/>
              <a:t>Realizace autobusové zastávky</a:t>
            </a:r>
          </a:p>
          <a:p>
            <a:pPr lvl="1"/>
            <a:r>
              <a:rPr lang="cs-CZ" dirty="0" smtClean="0"/>
              <a:t>Bezbariérové komunikace pro pěší</a:t>
            </a:r>
          </a:p>
          <a:p>
            <a:pPr lvl="1"/>
            <a:r>
              <a:rPr lang="cs-CZ" dirty="0" smtClean="0"/>
              <a:t>Veřejné osvětlení</a:t>
            </a:r>
          </a:p>
          <a:p>
            <a:pPr lvl="1"/>
            <a:r>
              <a:rPr lang="cs-CZ" dirty="0" smtClean="0"/>
              <a:t>Výsadba doprovodné zeleně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37917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6210"/>
          </a:xfrm>
        </p:spPr>
        <p:txBody>
          <a:bodyPr>
            <a:normAutofit fontScale="90000"/>
          </a:bodyPr>
          <a:lstStyle/>
          <a:p>
            <a:r>
              <a:rPr lang="cs-CZ" altLang="cs-CZ" u="sng" dirty="0"/>
              <a:t>Projekt </a:t>
            </a:r>
            <a:r>
              <a:rPr lang="cs-CZ" altLang="cs-CZ" u="sng" dirty="0" smtClean="0"/>
              <a:t>4</a:t>
            </a:r>
            <a:r>
              <a:rPr lang="cs-CZ" altLang="cs-CZ" dirty="0"/>
              <a:t/>
            </a:r>
            <a:br>
              <a:rPr lang="cs-CZ" altLang="cs-CZ" dirty="0"/>
            </a:br>
            <a:r>
              <a:rPr lang="cs-CZ" altLang="cs-CZ" dirty="0" smtClean="0"/>
              <a:t>Dopravní terminál Týnec nad Sázavou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3849291"/>
          </a:xfrm>
        </p:spPr>
        <p:txBody>
          <a:bodyPr>
            <a:normAutofit lnSpcReduction="10000"/>
          </a:bodyPr>
          <a:lstStyle/>
          <a:p>
            <a:r>
              <a:rPr lang="cs-CZ" u="sng" dirty="0"/>
              <a:t>Aktivity </a:t>
            </a:r>
            <a:r>
              <a:rPr lang="cs-CZ" u="sng" dirty="0" smtClean="0"/>
              <a:t>projektu </a:t>
            </a:r>
            <a:r>
              <a:rPr lang="cs-CZ" u="sng" dirty="0"/>
              <a:t>(investiční fáze)</a:t>
            </a:r>
            <a:r>
              <a:rPr lang="cs-CZ" u="sng" dirty="0" smtClean="0"/>
              <a:t>:</a:t>
            </a:r>
            <a:endParaRPr lang="cs-CZ" u="sng" dirty="0"/>
          </a:p>
          <a:p>
            <a:pPr lvl="1"/>
            <a:r>
              <a:rPr lang="cs-CZ" dirty="0" smtClean="0"/>
              <a:t>Modernizace dopravního terminálu</a:t>
            </a:r>
          </a:p>
          <a:p>
            <a:pPr lvl="1"/>
            <a:r>
              <a:rPr lang="cs-CZ" dirty="0" smtClean="0"/>
              <a:t>Výstavba chodníku v délce 110 m propojující terminál s okolní infrastrukturou</a:t>
            </a:r>
          </a:p>
          <a:p>
            <a:pPr lvl="1"/>
            <a:r>
              <a:rPr lang="cs-CZ" dirty="0" smtClean="0"/>
              <a:t>Vybudování parkovacích systému B+R</a:t>
            </a:r>
          </a:p>
          <a:p>
            <a:pPr lvl="1"/>
            <a:r>
              <a:rPr lang="cs-CZ" dirty="0" smtClean="0"/>
              <a:t>Vybavení kamerovým a informačním systémem</a:t>
            </a:r>
          </a:p>
          <a:p>
            <a:pPr lvl="1"/>
            <a:r>
              <a:rPr lang="cs-CZ" dirty="0" smtClean="0"/>
              <a:t>Vybudování veřejného osvětlení</a:t>
            </a:r>
          </a:p>
          <a:p>
            <a:pPr lvl="1"/>
            <a:r>
              <a:rPr lang="cs-CZ" dirty="0" smtClean="0"/>
              <a:t>Výstavba odbavovací haly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60687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6210"/>
          </a:xfrm>
        </p:spPr>
        <p:txBody>
          <a:bodyPr>
            <a:normAutofit/>
          </a:bodyPr>
          <a:lstStyle/>
          <a:p>
            <a:r>
              <a:rPr lang="cs-CZ" altLang="cs-CZ" u="sng" dirty="0"/>
              <a:t>Projekt 5</a:t>
            </a:r>
            <a:r>
              <a:rPr lang="cs-CZ" altLang="cs-CZ" dirty="0"/>
              <a:t/>
            </a:r>
            <a:br>
              <a:rPr lang="cs-CZ" altLang="cs-CZ" dirty="0"/>
            </a:br>
            <a:r>
              <a:rPr lang="cs-CZ" altLang="cs-CZ" dirty="0" smtClean="0"/>
              <a:t>Terminál Benešov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392488"/>
          </a:xfrm>
        </p:spPr>
        <p:txBody>
          <a:bodyPr>
            <a:normAutofit fontScale="92500" lnSpcReduction="10000"/>
          </a:bodyPr>
          <a:lstStyle/>
          <a:p>
            <a:r>
              <a:rPr lang="cs-CZ" u="sng" dirty="0"/>
              <a:t>Aktivity </a:t>
            </a:r>
            <a:r>
              <a:rPr lang="cs-CZ" u="sng" dirty="0" smtClean="0"/>
              <a:t>projektu (investiční fáze):</a:t>
            </a:r>
            <a:endParaRPr lang="cs-CZ" u="sng" dirty="0"/>
          </a:p>
          <a:p>
            <a:pPr lvl="1"/>
            <a:r>
              <a:rPr lang="cs-CZ" dirty="0" smtClean="0"/>
              <a:t>Výstavba nového terminálu</a:t>
            </a:r>
          </a:p>
          <a:p>
            <a:pPr lvl="1"/>
            <a:r>
              <a:rPr lang="cs-CZ" dirty="0" smtClean="0"/>
              <a:t>Zastřešení</a:t>
            </a:r>
          </a:p>
          <a:p>
            <a:pPr lvl="1"/>
            <a:r>
              <a:rPr lang="cs-CZ" dirty="0" smtClean="0"/>
              <a:t>Výstavba podchodu propojující vlakové a autobusové nádraží</a:t>
            </a:r>
          </a:p>
          <a:p>
            <a:pPr lvl="1"/>
            <a:r>
              <a:rPr lang="cs-CZ" dirty="0" smtClean="0"/>
              <a:t>Zajištění bezbariérovosti</a:t>
            </a:r>
          </a:p>
          <a:p>
            <a:pPr lvl="1"/>
            <a:r>
              <a:rPr lang="cs-CZ" dirty="0" smtClean="0"/>
              <a:t>Realizace inteligentních prvků zajišťujících bezpečnost</a:t>
            </a:r>
          </a:p>
          <a:p>
            <a:pPr lvl="1"/>
            <a:r>
              <a:rPr lang="cs-CZ" dirty="0" smtClean="0"/>
              <a:t>Výsadba doprovodné zeleně a sadové úpravy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cs-CZ" dirty="0"/>
              <a:t>V další etapě návaznost </a:t>
            </a:r>
            <a:r>
              <a:rPr lang="cs-CZ" dirty="0" smtClean="0"/>
              <a:t>projektu </a:t>
            </a:r>
            <a:r>
              <a:rPr lang="cs-CZ" dirty="0"/>
              <a:t>vybudování velkého parkovacího domu P+R a </a:t>
            </a:r>
            <a:r>
              <a:rPr lang="cs-CZ" dirty="0" smtClean="0"/>
              <a:t>B+R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6296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70263" y="-18256"/>
            <a:ext cx="8229600" cy="1143000"/>
          </a:xfrm>
        </p:spPr>
        <p:txBody>
          <a:bodyPr/>
          <a:lstStyle/>
          <a:p>
            <a:r>
              <a:rPr lang="cs-CZ" dirty="0" smtClean="0"/>
              <a:t>Upozornění pro žadatele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616624"/>
          </a:xfrm>
        </p:spPr>
        <p:txBody>
          <a:bodyPr>
            <a:normAutofit fontScale="85000" lnSpcReduction="20000"/>
          </a:bodyPr>
          <a:lstStyle/>
          <a:p>
            <a:pPr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cs-CZ" altLang="cs-CZ" dirty="0" smtClean="0"/>
              <a:t>Potřeba doložit v žádosti o podporu zdroj přepravních průzkumů pro indikátor </a:t>
            </a:r>
            <a:r>
              <a:rPr lang="cs-CZ" altLang="cs-CZ" i="1" dirty="0" smtClean="0"/>
              <a:t>751 10 Počet osob přepravených veřejnou dopravou (osoby/rok)</a:t>
            </a:r>
          </a:p>
          <a:p>
            <a:pPr lvl="1">
              <a:spcAft>
                <a:spcPts val="600"/>
              </a:spcAft>
              <a:defRPr/>
            </a:pPr>
            <a:r>
              <a:rPr lang="cs-CZ" altLang="cs-CZ" dirty="0"/>
              <a:t>Přepravní průzkum Českých drah z 13. – 23. března 2015 (podklady od ZS ITI PMO)</a:t>
            </a:r>
          </a:p>
          <a:p>
            <a:pPr lvl="1">
              <a:spcAft>
                <a:spcPts val="600"/>
              </a:spcAft>
              <a:defRPr/>
            </a:pPr>
            <a:r>
              <a:rPr lang="cs-CZ" altLang="cs-CZ" dirty="0"/>
              <a:t>Vlastní přepravní průzkum (doložit zdroj)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Upozornění </a:t>
            </a:r>
            <a:r>
              <a:rPr lang="cs-CZ" dirty="0" smtClean="0"/>
              <a:t>na kritérium </a:t>
            </a:r>
            <a:r>
              <a:rPr lang="cs-CZ" dirty="0"/>
              <a:t>souladu PZ a projektové žádosti: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/>
              <a:t>Hodnoty indikátorů v žádosti o podporu jsou stejné jako hodnoty indikátorů uvedené v projektovém záměru nebo jsou vyšší či nižší max. o 5 % a tato změna je popsána.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/>
              <a:t>Výše dotace z EU v žádosti o podporu nepřevyšuje částku uvedenou v projektovém záměru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cs-CZ" altLang="cs-CZ" dirty="0" smtClean="0"/>
              <a:t>Dodržet období realizace max. do 31.12.2019</a:t>
            </a:r>
          </a:p>
          <a:p>
            <a:pPr marL="0" indent="0">
              <a:buNone/>
            </a:pPr>
            <a:endParaRPr lang="cs-CZ" dirty="0"/>
          </a:p>
          <a:p>
            <a:pPr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endParaRPr lang="cs-CZ" altLang="cs-CZ" dirty="0" smtClean="0"/>
          </a:p>
          <a:p>
            <a:pPr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endParaRPr lang="cs-CZ" altLang="cs-CZ" dirty="0" smtClean="0"/>
          </a:p>
          <a:p>
            <a:pPr>
              <a:spcAft>
                <a:spcPts val="600"/>
              </a:spcAft>
              <a:defRPr/>
            </a:pPr>
            <a:endParaRPr lang="cs-CZ" altLang="cs-CZ" dirty="0" smtClean="0"/>
          </a:p>
          <a:p>
            <a:pPr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endParaRPr lang="cs-CZ" altLang="cs-CZ" dirty="0" smtClean="0"/>
          </a:p>
        </p:txBody>
      </p:sp>
    </p:spTree>
    <p:extLst>
      <p:ext uri="{BB962C8B-B14F-4D97-AF65-F5344CB8AC3E}">
        <p14:creationId xmlns:p14="http://schemas.microsoft.com/office/powerpoint/2010/main" val="4075719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Další postup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291264" cy="4785395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Jednání ŘV ITI PMO – červen 2017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Vydání </a:t>
            </a:r>
            <a:r>
              <a:rPr lang="cs-CZ" b="1" dirty="0" smtClean="0"/>
              <a:t>„Vyjádření“ </a:t>
            </a:r>
            <a:r>
              <a:rPr lang="cs-CZ" dirty="0"/>
              <a:t>ŘV ITI PMO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/>
              <a:t>nejpozději do 7 kalendářních dnů </a:t>
            </a:r>
            <a:r>
              <a:rPr lang="cs-CZ" dirty="0" smtClean="0"/>
              <a:t>od jednání ŘV  ITI PMO (žadatel </a:t>
            </a:r>
            <a:r>
              <a:rPr lang="cs-CZ" dirty="0"/>
              <a:t>bude o případném prodloužení termínu informován)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Výzva zprostředkujícího subjektu je již v MS2014+ vyhlášena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Příjem žádostí je v MS2014+ otevřen od 14. dubna 16:00 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165377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kriegischova\Desktop\2016_01_19_mapa_titulk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5754" y="1566482"/>
            <a:ext cx="4859200" cy="52038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851366"/>
            <a:ext cx="4392489" cy="598811"/>
          </a:xfrm>
        </p:spPr>
        <p:txBody>
          <a:bodyPr>
            <a:normAutofit fontScale="90000"/>
          </a:bodyPr>
          <a:lstStyle/>
          <a:p>
            <a:r>
              <a:rPr lang="cs-CZ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/>
            </a:r>
            <a:br>
              <a:rPr lang="cs-CZ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cs-CZ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/>
            </a:r>
            <a:br>
              <a:rPr lang="cs-CZ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cs-CZ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/>
            </a:r>
            <a:br>
              <a:rPr lang="cs-CZ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cs-CZ" sz="5300" dirty="0" smtClean="0"/>
              <a:t>Děkujeme  za pozornost</a:t>
            </a:r>
            <a:r>
              <a:rPr lang="cs-CZ" sz="5300" u="sng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/>
            </a:r>
            <a:br>
              <a:rPr lang="cs-CZ" sz="5300" u="sng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cs-CZ" u="sng" dirty="0">
                <a:solidFill>
                  <a:schemeClr val="tx1">
                    <a:lumMod val="65000"/>
                    <a:lumOff val="35000"/>
                  </a:schemeClr>
                </a:solidFill>
              </a:rPr>
              <a:t/>
            </a:r>
            <a:br>
              <a:rPr lang="cs-CZ" u="sng" dirty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endParaRPr lang="cs-CZ" sz="2700" i="1" dirty="0"/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465956"/>
            <a:ext cx="1787705" cy="6429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ovéPole 3"/>
          <p:cNvSpPr txBox="1"/>
          <p:nvPr/>
        </p:nvSpPr>
        <p:spPr>
          <a:xfrm>
            <a:off x="5076056" y="1566482"/>
            <a:ext cx="388843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dirty="0" smtClean="0"/>
              <a:t>Manažer ITI</a:t>
            </a:r>
          </a:p>
          <a:p>
            <a:r>
              <a:rPr lang="cs-CZ" dirty="0"/>
              <a:t> </a:t>
            </a:r>
            <a:r>
              <a:rPr lang="cs-CZ" dirty="0" smtClean="0"/>
              <a:t>     </a:t>
            </a:r>
            <a:r>
              <a:rPr lang="cs-CZ" dirty="0"/>
              <a:t>Kristína </a:t>
            </a:r>
            <a:r>
              <a:rPr lang="cs-CZ" dirty="0" smtClean="0"/>
              <a:t>Kleinwächterová</a:t>
            </a:r>
          </a:p>
          <a:p>
            <a:r>
              <a:rPr lang="cs-CZ" dirty="0"/>
              <a:t> </a:t>
            </a:r>
            <a:r>
              <a:rPr lang="cs-CZ" dirty="0" smtClean="0"/>
              <a:t>     </a:t>
            </a:r>
            <a:r>
              <a:rPr lang="cs-CZ" dirty="0" smtClean="0">
                <a:hlinkClick r:id="rId4"/>
              </a:rPr>
              <a:t>kleinwachterova@ipr.praha.eu</a:t>
            </a:r>
            <a:endParaRPr lang="cs-CZ" dirty="0" smtClean="0"/>
          </a:p>
          <a:p>
            <a:r>
              <a:rPr lang="cs-CZ" dirty="0"/>
              <a:t> </a:t>
            </a:r>
            <a:r>
              <a:rPr lang="cs-CZ" dirty="0" smtClean="0"/>
              <a:t>     +420 737 607 807</a:t>
            </a:r>
          </a:p>
          <a:p>
            <a:endParaRPr lang="cs-CZ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dirty="0"/>
              <a:t>Asistent manažera ITI</a:t>
            </a:r>
          </a:p>
          <a:p>
            <a:r>
              <a:rPr lang="cs-CZ" dirty="0"/>
              <a:t>      Ondřej Kubíček</a:t>
            </a:r>
          </a:p>
          <a:p>
            <a:r>
              <a:rPr lang="cs-CZ" dirty="0"/>
              <a:t>      </a:t>
            </a:r>
            <a:r>
              <a:rPr lang="cs-CZ" dirty="0" smtClean="0">
                <a:hlinkClick r:id="rId5"/>
              </a:rPr>
              <a:t>kubicek@ipr.praha.eu</a:t>
            </a:r>
            <a:endParaRPr lang="cs-CZ" dirty="0" smtClean="0"/>
          </a:p>
          <a:p>
            <a:endParaRPr lang="cs-CZ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dirty="0" smtClean="0"/>
              <a:t>Tematický koordinátor pro dopravu</a:t>
            </a:r>
          </a:p>
          <a:p>
            <a:r>
              <a:rPr lang="cs-CZ" dirty="0" smtClean="0"/>
              <a:t>      Ing. Patrik Macho</a:t>
            </a:r>
          </a:p>
          <a:p>
            <a:r>
              <a:rPr lang="cs-CZ" dirty="0" smtClean="0"/>
              <a:t>      </a:t>
            </a:r>
            <a:r>
              <a:rPr lang="cs-CZ" dirty="0" smtClean="0">
                <a:hlinkClick r:id="rId6"/>
              </a:rPr>
              <a:t>macho@kr-s.cz</a:t>
            </a:r>
            <a:r>
              <a:rPr lang="cs-CZ" dirty="0" smtClean="0"/>
              <a:t> </a:t>
            </a:r>
          </a:p>
          <a:p>
            <a:r>
              <a:rPr lang="cs-CZ" dirty="0"/>
              <a:t> </a:t>
            </a:r>
            <a:r>
              <a:rPr lang="cs-CZ" dirty="0" smtClean="0"/>
              <a:t>     +420 720 935 550</a:t>
            </a:r>
          </a:p>
          <a:p>
            <a:r>
              <a:rPr lang="cs-CZ" dirty="0" smtClean="0"/>
              <a:t>     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12735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dirty="0" smtClean="0"/>
              <a:t>Program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Úvodní slovo a představení odborníků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Proces hodnocení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Předložené projektové záměry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Další postup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46479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dirty="0" smtClean="0"/>
              <a:t>Integrovaná strategie pro ITI PMO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Integrovaný nástroj pro </a:t>
            </a:r>
            <a:r>
              <a:rPr lang="cs-CZ" dirty="0" smtClean="0"/>
              <a:t>nové programové období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Specifikace </a:t>
            </a:r>
            <a:r>
              <a:rPr lang="cs-CZ" dirty="0"/>
              <a:t>čerpání prostředků z ESI fondů na území PMO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b="1" dirty="0"/>
              <a:t>Specifikace aktivit pro danou oblast, ale nejedná se o </a:t>
            </a:r>
            <a:r>
              <a:rPr lang="cs-CZ" b="1" i="1" dirty="0"/>
              <a:t>„změkčování“ </a:t>
            </a:r>
            <a:r>
              <a:rPr lang="cs-CZ" b="1" dirty="0"/>
              <a:t>podmínek nastavených IROP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Důraz na </a:t>
            </a:r>
            <a:r>
              <a:rPr lang="cs-CZ" b="1" dirty="0"/>
              <a:t>„územní integrovaný přístup“</a:t>
            </a:r>
          </a:p>
        </p:txBody>
      </p:sp>
    </p:spTree>
    <p:extLst>
      <p:ext uri="{BB962C8B-B14F-4D97-AF65-F5344CB8AC3E}">
        <p14:creationId xmlns:p14="http://schemas.microsoft.com/office/powerpoint/2010/main" val="2946147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Zacílení podpory z IROP v ITI</a:t>
            </a:r>
            <a:endParaRPr lang="cs-CZ" dirty="0"/>
          </a:p>
        </p:txBody>
      </p:sp>
      <p:pic>
        <p:nvPicPr>
          <p:cNvPr id="4" name="Picture 2" descr="C:\Users\kriegischova\Desktop\mapa vymezení_bez Prahy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236446"/>
            <a:ext cx="8172400" cy="55233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7820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dirty="0" smtClean="0"/>
              <a:t>Proces schvalování projektů</a:t>
            </a:r>
            <a:endParaRPr lang="cs-CZ" dirty="0"/>
          </a:p>
        </p:txBody>
      </p:sp>
      <p:pic>
        <p:nvPicPr>
          <p:cNvPr id="1026" name="Picture 2" descr="C:\Users\kriegischova\Desktop\2015_11_28_tab_3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72886"/>
            <a:ext cx="8899471" cy="65684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87946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Alokace opatření ITI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>
                <a:cs typeface="Arial" charset="0"/>
              </a:rPr>
              <a:t>Opatření </a:t>
            </a:r>
            <a:r>
              <a:rPr lang="cs-CZ" b="1" dirty="0" smtClean="0">
                <a:cs typeface="Arial" charset="0"/>
              </a:rPr>
              <a:t>1.1.1 </a:t>
            </a:r>
            <a:r>
              <a:rPr lang="cs-CZ" b="1" dirty="0">
                <a:cs typeface="Arial" charset="0"/>
              </a:rPr>
              <a:t>Strategie ITI </a:t>
            </a:r>
            <a:r>
              <a:rPr lang="cs-CZ" b="1" dirty="0" smtClean="0">
                <a:cs typeface="Arial" charset="0"/>
              </a:rPr>
              <a:t>(Terminály a parkovací systémy)</a:t>
            </a:r>
            <a:endParaRPr lang="cs-CZ" sz="2800" b="1" dirty="0" smtClean="0">
              <a:cs typeface="Arial" charset="0"/>
            </a:endParaRPr>
          </a:p>
          <a:p>
            <a:pPr marL="0" indent="0">
              <a:buNone/>
            </a:pPr>
            <a:r>
              <a:rPr lang="cs-CZ" dirty="0" smtClean="0"/>
              <a:t>Celkové způsobilé výdaje	</a:t>
            </a:r>
            <a:r>
              <a:rPr lang="cs-CZ" b="1" dirty="0" smtClean="0"/>
              <a:t>833 043 tis. Kč</a:t>
            </a:r>
          </a:p>
          <a:p>
            <a:pPr marL="0" indent="0">
              <a:buNone/>
            </a:pPr>
            <a:r>
              <a:rPr lang="cs-CZ" dirty="0" smtClean="0"/>
              <a:t>Příspěvek </a:t>
            </a:r>
            <a:r>
              <a:rPr lang="cs-CZ" dirty="0"/>
              <a:t>Unie – IROP		</a:t>
            </a:r>
            <a:r>
              <a:rPr lang="cs-CZ" b="1" u="sng" dirty="0" smtClean="0">
                <a:solidFill>
                  <a:srgbClr val="00AEEF"/>
                </a:solidFill>
              </a:rPr>
              <a:t>708 086 tis. Kč</a:t>
            </a:r>
            <a:endParaRPr lang="cs-CZ" b="1" u="sng" dirty="0">
              <a:solidFill>
                <a:srgbClr val="00AEEF"/>
              </a:solidFill>
            </a:endParaRPr>
          </a:p>
          <a:p>
            <a:pPr marL="0" indent="0">
              <a:buNone/>
            </a:pPr>
            <a:endParaRPr lang="cs-CZ" b="1" dirty="0" smtClean="0"/>
          </a:p>
          <a:p>
            <a:pPr marL="0" indent="0">
              <a:buNone/>
            </a:pPr>
            <a:r>
              <a:rPr lang="cs-CZ" b="1" dirty="0" smtClean="0"/>
              <a:t>Finanční plán Opatření 1.1.1 </a:t>
            </a:r>
            <a:r>
              <a:rPr lang="cs-CZ" b="1" dirty="0"/>
              <a:t>Strategie </a:t>
            </a:r>
            <a:r>
              <a:rPr lang="cs-CZ" b="1" dirty="0" smtClean="0"/>
              <a:t>ITI</a:t>
            </a:r>
            <a:endParaRPr lang="cs-CZ" b="1" dirty="0"/>
          </a:p>
          <a:p>
            <a:pPr marL="0" indent="0">
              <a:buNone/>
            </a:pPr>
            <a:r>
              <a:rPr lang="cs-CZ" sz="2950" i="1" dirty="0" smtClean="0"/>
              <a:t>2017 + 2018 + 2019 –  </a:t>
            </a:r>
            <a:r>
              <a:rPr lang="cs-CZ" sz="2950" b="1" i="1" dirty="0" smtClean="0">
                <a:solidFill>
                  <a:srgbClr val="00AEEF"/>
                </a:solidFill>
              </a:rPr>
              <a:t>41 % celé alokace </a:t>
            </a:r>
            <a:r>
              <a:rPr lang="cs-CZ" sz="2950" b="1" i="1" dirty="0" smtClean="0">
                <a:solidFill>
                  <a:srgbClr val="00AEEF"/>
                </a:solidFill>
              </a:rPr>
              <a:t>(287 337 tis</a:t>
            </a:r>
            <a:r>
              <a:rPr lang="cs-CZ" sz="2950" b="1" i="1" dirty="0" smtClean="0">
                <a:solidFill>
                  <a:srgbClr val="00AEEF"/>
                </a:solidFill>
              </a:rPr>
              <a:t>. Kč)</a:t>
            </a:r>
            <a:endParaRPr lang="cs-CZ" sz="2950" b="1" i="1" dirty="0">
              <a:solidFill>
                <a:srgbClr val="00AEEF"/>
              </a:solidFill>
            </a:endParaRPr>
          </a:p>
          <a:p>
            <a:pPr marL="0" indent="0">
              <a:buNone/>
            </a:pPr>
            <a:endParaRPr lang="cs-CZ" b="1" dirty="0" smtClean="0">
              <a:cs typeface="Arial" charset="0"/>
            </a:endParaRPr>
          </a:p>
          <a:p>
            <a:pPr marL="0" indent="0">
              <a:buNone/>
            </a:pPr>
            <a:endParaRPr lang="cs-CZ" b="1" u="sng" dirty="0"/>
          </a:p>
          <a:p>
            <a:pPr marL="0" indent="0">
              <a:buNone/>
            </a:pPr>
            <a:endParaRPr lang="cs-CZ" b="1" u="sng" dirty="0" smtClean="0"/>
          </a:p>
          <a:p>
            <a:pPr marL="0" indent="0">
              <a:buNone/>
            </a:pPr>
            <a:endParaRPr lang="cs-CZ" b="1" u="sng" dirty="0"/>
          </a:p>
          <a:p>
            <a:pPr marL="0" indent="0">
              <a:buNone/>
            </a:pPr>
            <a:endParaRPr lang="cs-CZ" b="1" u="sng" dirty="0"/>
          </a:p>
        </p:txBody>
      </p:sp>
    </p:spTree>
    <p:extLst>
      <p:ext uri="{BB962C8B-B14F-4D97-AF65-F5344CB8AC3E}">
        <p14:creationId xmlns:p14="http://schemas.microsoft.com/office/powerpoint/2010/main" val="4085430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cs-CZ" dirty="0"/>
              <a:t>Opatření </a:t>
            </a:r>
            <a:r>
              <a:rPr lang="cs-CZ" dirty="0" smtClean="0"/>
              <a:t>1.1.1 </a:t>
            </a:r>
            <a:r>
              <a:rPr lang="cs-CZ" dirty="0"/>
              <a:t>Strategie ITI </a:t>
            </a:r>
            <a:r>
              <a:rPr lang="cs-CZ" dirty="0" smtClean="0"/>
              <a:t>(Terminály a parkovací systémy)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b="1" dirty="0"/>
          </a:p>
          <a:p>
            <a:pPr marL="0" indent="0">
              <a:buNone/>
            </a:pPr>
            <a:endParaRPr lang="cs-CZ" dirty="0"/>
          </a:p>
        </p:txBody>
      </p:sp>
      <p:graphicFrame>
        <p:nvGraphicFramePr>
          <p:cNvPr id="6" name="Tabulk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5207217"/>
              </p:ext>
            </p:extLst>
          </p:nvPr>
        </p:nvGraphicFramePr>
        <p:xfrm>
          <a:off x="457200" y="1737373"/>
          <a:ext cx="8229599" cy="4404551"/>
        </p:xfrm>
        <a:graphic>
          <a:graphicData uri="http://schemas.openxmlformats.org/drawingml/2006/table">
            <a:tbl>
              <a:tblPr firstRow="1" bandRow="1"/>
              <a:tblGrid>
                <a:gridCol w="1981017"/>
                <a:gridCol w="1902171"/>
                <a:gridCol w="1981017"/>
                <a:gridCol w="2365394"/>
              </a:tblGrid>
              <a:tr h="325260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cs-CZ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Indikátor</a:t>
                      </a:r>
                    </a:p>
                  </a:txBody>
                  <a:tcPr marL="7744" marR="7744" marT="774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EE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cs-CZ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Opatření </a:t>
                      </a:r>
                      <a:r>
                        <a:rPr lang="cs-CZ" sz="20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1.1.1</a:t>
                      </a:r>
                      <a:endParaRPr lang="cs-CZ" sz="20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44" marR="7744" marT="774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Výzva č. </a:t>
                      </a:r>
                      <a:r>
                        <a:rPr lang="cs-CZ" sz="20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cs-CZ" sz="20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44" marR="7744" marT="774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AEE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cs-CZ" sz="2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Předložené PZ</a:t>
                      </a:r>
                    </a:p>
                  </a:txBody>
                  <a:tcPr marL="7744" marR="7744" marT="774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EEF"/>
                    </a:solidFill>
                  </a:tcPr>
                </a:tc>
              </a:tr>
              <a:tr h="333005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2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(ideální stav)</a:t>
                      </a:r>
                    </a:p>
                  </a:txBody>
                  <a:tcPr marL="7744" marR="7744" marT="774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EE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1099689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Počet nových nebo rekonstruovaných přestupních terminálů ve veřejné dopravě (terminály)</a:t>
                      </a:r>
                      <a:endParaRPr lang="cs-CZ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699" marR="7744" marT="774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959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  <a:p>
                      <a:pPr algn="ctr" rtl="0" fontAlgn="ctr"/>
                      <a:r>
                        <a:rPr lang="cs-CZ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(7 </a:t>
                      </a:r>
                      <a:r>
                        <a:rPr lang="cs-CZ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milník)</a:t>
                      </a:r>
                    </a:p>
                  </a:txBody>
                  <a:tcPr marL="7744" marR="7744" marT="774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959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44" marR="7744" marT="7744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959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44" marR="7744" marT="7744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9598"/>
                    </a:solidFill>
                  </a:tcPr>
                </a:tc>
              </a:tr>
              <a:tr h="449169">
                <a:tc>
                  <a:txBody>
                    <a:bodyPr/>
                    <a:lstStyle/>
                    <a:p>
                      <a:pPr algn="l" rtl="0" fontAlgn="ctr"/>
                      <a:r>
                        <a:rPr lang="pl-PL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Počet</a:t>
                      </a:r>
                      <a:r>
                        <a:rPr lang="pl-PL" sz="13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vytvořených parkovacích míst (parkovací místa)</a:t>
                      </a:r>
                      <a:endParaRPr lang="pl-PL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699" marR="7744" marT="774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959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2265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44" marR="7744" marT="774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959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680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44" marR="7744" marT="7744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959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173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44" marR="7744" marT="7744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9598"/>
                    </a:solidFill>
                  </a:tcPr>
                </a:tc>
              </a:tr>
              <a:tr h="658265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Počet parkovacích</a:t>
                      </a:r>
                      <a:r>
                        <a:rPr lang="cs-CZ" sz="13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míst pro jízdní kola (parkovací místa)</a:t>
                      </a:r>
                      <a:endParaRPr lang="cs-CZ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699" marR="7744" marT="774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D3D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44" marR="7744" marT="774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D3D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44" marR="7744" marT="7744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D3D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169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44" marR="7744" marT="7744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D3D4"/>
                    </a:solidFill>
                  </a:tcPr>
                </a:tc>
              </a:tr>
              <a:tr h="658265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Počet osob přepravených veřejnou</a:t>
                      </a:r>
                      <a:r>
                        <a:rPr lang="cs-CZ" sz="13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dopravou (osoby/rok)</a:t>
                      </a:r>
                      <a:endParaRPr lang="cs-CZ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699" marR="7744" marT="774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959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27 500 000</a:t>
                      </a:r>
                    </a:p>
                    <a:p>
                      <a:pPr algn="ctr" rtl="0" fontAlgn="ctr"/>
                      <a:r>
                        <a:rPr lang="cs-CZ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(za celý</a:t>
                      </a:r>
                      <a:r>
                        <a:rPr lang="cs-CZ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SC 1.2)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44" marR="7744" marT="774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959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8 250 000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44" marR="7744" marT="7744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959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r>
                        <a:rPr lang="cs-CZ" sz="2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995 442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44" marR="7744" marT="7744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9598"/>
                    </a:solidFill>
                  </a:tcPr>
                </a:tc>
              </a:tr>
              <a:tr h="727963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5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Alokace ERDF </a:t>
                      </a:r>
                    </a:p>
                  </a:txBody>
                  <a:tcPr marL="7744" marR="7744" marT="774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5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708 086 000Kč</a:t>
                      </a:r>
                      <a:endParaRPr lang="cs-CZ" sz="15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44" marR="7744" marT="774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5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212</a:t>
                      </a:r>
                      <a:r>
                        <a:rPr lang="cs-CZ" sz="1500" b="1" i="0" u="none" strike="noStrike" baseline="0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5</a:t>
                      </a:r>
                      <a:r>
                        <a:rPr lang="cs-CZ" sz="15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00 000 Kč</a:t>
                      </a:r>
                      <a:endParaRPr lang="cs-CZ" sz="15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44" marR="7744" marT="774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500" b="1" i="0" u="none" strike="noStrike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180</a:t>
                      </a:r>
                      <a:r>
                        <a:rPr lang="cs-CZ" sz="1500" b="1" i="0" u="none" strike="noStrike" baseline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167 581,40 </a:t>
                      </a:r>
                      <a:r>
                        <a:rPr lang="cs-CZ" sz="1500" b="1" i="0" u="none" strike="noStrike" baseline="0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Kč</a:t>
                      </a:r>
                      <a:endParaRPr lang="cs-CZ" sz="15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44" marR="7744" marT="774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58ED5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31607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Posouzení souladu PZ se strategií ITI PMO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cs-CZ" b="1" dirty="0" smtClean="0">
                <a:solidFill>
                  <a:srgbClr val="00AEEF"/>
                </a:solidFill>
              </a:rPr>
              <a:t>Výkonný tým nositele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Kontrola projektových záměrů a kritérií ŘV ITI PMO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Předloženo 5 projektových záměrů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Všechny byly před </a:t>
            </a:r>
            <a:r>
              <a:rPr lang="cs-CZ" dirty="0"/>
              <a:t>konáním pracovní </a:t>
            </a:r>
            <a:r>
              <a:rPr lang="cs-CZ" dirty="0" smtClean="0"/>
              <a:t>skupiny vyhodnoceny kladně</a:t>
            </a:r>
          </a:p>
          <a:p>
            <a:pPr marL="0" indent="0">
              <a:buNone/>
            </a:pPr>
            <a:endParaRPr lang="cs-CZ" i="1" dirty="0"/>
          </a:p>
          <a:p>
            <a:pPr>
              <a:buFont typeface="Wingdings" panose="05000000000000000000" pitchFamily="2" charset="2"/>
              <a:buChar char="Ø"/>
            </a:pPr>
            <a:r>
              <a:rPr lang="cs-CZ" i="1" dirty="0" smtClean="0"/>
              <a:t>V případě neúčasti žadatele na PS, může dojít k nesplnění kritéria Předkladatelé prokazatelně připravovali projektový záměr v koordinaci s nositelem ITI PMO.</a:t>
            </a:r>
            <a:endParaRPr lang="cs-CZ" sz="2600" b="1" i="1" dirty="0" smtClean="0"/>
          </a:p>
        </p:txBody>
      </p:sp>
    </p:spTree>
    <p:extLst>
      <p:ext uri="{BB962C8B-B14F-4D97-AF65-F5344CB8AC3E}">
        <p14:creationId xmlns:p14="http://schemas.microsoft.com/office/powerpoint/2010/main" val="4109329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dirty="0" smtClean="0"/>
              <a:t>Předložené projektové záměry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579296" cy="4997152"/>
          </a:xfrm>
        </p:spPr>
        <p:txBody>
          <a:bodyPr>
            <a:normAutofit fontScale="70000" lnSpcReduction="20000"/>
          </a:bodyPr>
          <a:lstStyle/>
          <a:p>
            <a:pPr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cs-CZ" altLang="cs-CZ" dirty="0"/>
              <a:t>5</a:t>
            </a:r>
            <a:r>
              <a:rPr lang="cs-CZ" altLang="cs-CZ" dirty="0" smtClean="0"/>
              <a:t> předložených projektových záměrů:</a:t>
            </a:r>
          </a:p>
          <a:p>
            <a:pPr lvl="1"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cs-CZ" altLang="cs-CZ" dirty="0" smtClean="0"/>
              <a:t>Modernizace autobusového terminálu v Sázavě a parkoviště P+R v ulici Gen. Vedrala Sázavského</a:t>
            </a:r>
          </a:p>
          <a:p>
            <a:pPr lvl="1"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cs-CZ" altLang="cs-CZ" dirty="0" smtClean="0"/>
              <a:t>Autobusový terminál  měst Nový Knín</a:t>
            </a:r>
          </a:p>
          <a:p>
            <a:pPr lvl="1"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cs-CZ" altLang="cs-CZ" dirty="0" smtClean="0"/>
              <a:t>Výstavba a modernizace terminálu – přestupního uzlu – město Řevnice</a:t>
            </a:r>
            <a:endParaRPr lang="cs-CZ" altLang="cs-CZ" dirty="0"/>
          </a:p>
          <a:p>
            <a:pPr lvl="1"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cs-CZ" altLang="cs-CZ" dirty="0" smtClean="0"/>
              <a:t>Dopravní terminál Týnec nad Sázavou</a:t>
            </a:r>
          </a:p>
          <a:p>
            <a:pPr lvl="1"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cs-CZ" altLang="cs-CZ" dirty="0"/>
              <a:t>Terminál </a:t>
            </a:r>
            <a:r>
              <a:rPr lang="cs-CZ" altLang="cs-CZ" dirty="0" smtClean="0"/>
              <a:t>Benešov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cs-CZ" altLang="cs-CZ" dirty="0" smtClean="0"/>
              <a:t>projektové </a:t>
            </a:r>
            <a:r>
              <a:rPr lang="cs-CZ" altLang="cs-CZ" dirty="0"/>
              <a:t>záměry za </a:t>
            </a:r>
            <a:r>
              <a:rPr lang="cs-CZ" b="1" dirty="0"/>
              <a:t>211 961 860,47 Kč </a:t>
            </a:r>
            <a:r>
              <a:rPr lang="cs-CZ" altLang="cs-CZ" dirty="0" smtClean="0"/>
              <a:t>(CZV)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cs-CZ" altLang="cs-CZ" dirty="0" smtClean="0"/>
              <a:t>Celkový součet hodnot indikátorů:</a:t>
            </a:r>
          </a:p>
          <a:p>
            <a:pPr lvl="1">
              <a:spcAft>
                <a:spcPts val="600"/>
              </a:spcAft>
              <a:defRPr/>
            </a:pPr>
            <a:r>
              <a:rPr lang="cs-CZ" altLang="cs-CZ" dirty="0" smtClean="0"/>
              <a:t>Počet nových nebo rek. </a:t>
            </a:r>
            <a:r>
              <a:rPr lang="cs-CZ" altLang="cs-CZ" dirty="0"/>
              <a:t>p</a:t>
            </a:r>
            <a:r>
              <a:rPr lang="cs-CZ" altLang="cs-CZ" dirty="0" smtClean="0"/>
              <a:t>řestupních terminálů: 5</a:t>
            </a:r>
          </a:p>
          <a:p>
            <a:pPr lvl="1">
              <a:spcAft>
                <a:spcPts val="600"/>
              </a:spcAft>
              <a:defRPr/>
            </a:pPr>
            <a:r>
              <a:rPr lang="cs-CZ" altLang="cs-CZ" dirty="0" smtClean="0"/>
              <a:t>Počet vytvořených parkovacích míst: 173</a:t>
            </a:r>
          </a:p>
          <a:p>
            <a:pPr lvl="1">
              <a:spcAft>
                <a:spcPts val="600"/>
              </a:spcAft>
              <a:defRPr/>
            </a:pPr>
            <a:r>
              <a:rPr lang="cs-CZ" altLang="cs-CZ" dirty="0" smtClean="0"/>
              <a:t>Počet parkovacích míst pro jízdní kola: 169</a:t>
            </a:r>
          </a:p>
          <a:p>
            <a:pPr lvl="1">
              <a:spcAft>
                <a:spcPts val="600"/>
              </a:spcAft>
              <a:defRPr/>
            </a:pPr>
            <a:r>
              <a:rPr lang="cs-CZ" altLang="cs-CZ" dirty="0"/>
              <a:t>Počet osob přepravených veř. </a:t>
            </a:r>
            <a:r>
              <a:rPr lang="cs-CZ" altLang="cs-CZ" dirty="0" smtClean="0"/>
              <a:t>dopravou: </a:t>
            </a:r>
            <a:r>
              <a:rPr lang="cs-CZ" altLang="cs-CZ" dirty="0"/>
              <a:t>3.653.815 → 3.995.442 </a:t>
            </a:r>
            <a:r>
              <a:rPr lang="cs-CZ" altLang="cs-CZ" dirty="0" smtClean="0"/>
              <a:t>(+9,35 %)</a:t>
            </a:r>
          </a:p>
        </p:txBody>
      </p:sp>
    </p:spTree>
    <p:extLst>
      <p:ext uri="{BB962C8B-B14F-4D97-AF65-F5344CB8AC3E}">
        <p14:creationId xmlns:p14="http://schemas.microsoft.com/office/powerpoint/2010/main" val="16644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3290</TotalTime>
  <Words>961</Words>
  <Application>Microsoft Office PowerPoint</Application>
  <PresentationFormat>Předvádění na obrazovce (4:3)</PresentationFormat>
  <Paragraphs>238</Paragraphs>
  <Slides>18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22" baseType="lpstr">
      <vt:lpstr>Arial</vt:lpstr>
      <vt:lpstr>Calibri</vt:lpstr>
      <vt:lpstr>Wingdings</vt:lpstr>
      <vt:lpstr>Motiv systému Office</vt:lpstr>
      <vt:lpstr>  Pracovní skupina  Terminály veřejné dopravy  </vt:lpstr>
      <vt:lpstr>Program</vt:lpstr>
      <vt:lpstr>Integrovaná strategie pro ITI PMO</vt:lpstr>
      <vt:lpstr>Zacílení podpory z IROP v ITI</vt:lpstr>
      <vt:lpstr>Proces schvalování projektů</vt:lpstr>
      <vt:lpstr>Alokace opatření ITI</vt:lpstr>
      <vt:lpstr>Opatření 1.1.1 Strategie ITI (Terminály a parkovací systémy)</vt:lpstr>
      <vt:lpstr>Posouzení souladu PZ se strategií ITI PMO</vt:lpstr>
      <vt:lpstr>Předložené projektové záměry</vt:lpstr>
      <vt:lpstr>Předložené projektové záměry</vt:lpstr>
      <vt:lpstr>Projekt 1 Modernizace autobusového terminálu v Sázavě a parkoviště P+R v ulici Gen. Vedrala Sázavského</vt:lpstr>
      <vt:lpstr>Projekt 2 Autobusový terminál města Nový Knín</vt:lpstr>
      <vt:lpstr>Projekt 3 Výstavba a modernizace terminálu – přestupního uzlu – město Řevnice</vt:lpstr>
      <vt:lpstr>Projekt 4 Dopravní terminál Týnec nad Sázavou</vt:lpstr>
      <vt:lpstr>Projekt 5 Terminál Benešov</vt:lpstr>
      <vt:lpstr>Upozornění pro žadatele</vt:lpstr>
      <vt:lpstr>Další postup</vt:lpstr>
      <vt:lpstr>   Děkujeme  za pozornost  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Kriegischová Lenka (IPR/SSP)</dc:creator>
  <cp:lastModifiedBy>Kubíček Ondřej Mgr. (IPR/SSP)</cp:lastModifiedBy>
  <cp:revision>198</cp:revision>
  <dcterms:created xsi:type="dcterms:W3CDTF">2016-01-20T08:04:53Z</dcterms:created>
  <dcterms:modified xsi:type="dcterms:W3CDTF">2017-05-09T08:25:36Z</dcterms:modified>
</cp:coreProperties>
</file>